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59" r:id="rId2"/>
    <p:sldId id="266" r:id="rId3"/>
    <p:sldId id="267" r:id="rId4"/>
    <p:sldId id="268" r:id="rId5"/>
    <p:sldId id="269" r:id="rId6"/>
    <p:sldId id="270" r:id="rId7"/>
    <p:sldId id="271" r:id="rId8"/>
    <p:sldId id="272" r:id="rId9"/>
    <p:sldId id="276" r:id="rId10"/>
    <p:sldId id="273" r:id="rId11"/>
    <p:sldId id="274" r:id="rId12"/>
    <p:sldId id="277" r:id="rId13"/>
    <p:sldId id="278" r:id="rId14"/>
    <p:sldId id="279" r:id="rId15"/>
    <p:sldId id="280" r:id="rId16"/>
    <p:sldId id="281" r:id="rId17"/>
    <p:sldId id="282" r:id="rId18"/>
    <p:sldId id="283" r:id="rId19"/>
    <p:sldId id="284" r:id="rId20"/>
    <p:sldId id="28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94660"/>
  </p:normalViewPr>
  <p:slideViewPr>
    <p:cSldViewPr snapToGrid="0">
      <p:cViewPr varScale="1">
        <p:scale>
          <a:sx n="102" d="100"/>
          <a:sy n="102" d="100"/>
        </p:scale>
        <p:origin x="75"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821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904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6557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4189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117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650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2473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299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68812DA-F765-4142-A6A3-A8ED7235E082}" type="datetime1">
              <a:rPr lang="en-US" smtClean="0"/>
              <a:t>3/27/2024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5222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E0277FD-7DE6-41D4-930D-AC99F5AFE54E}" type="datetime1">
              <a:rPr lang="en-US" smtClean="0"/>
              <a:t>3/27/2024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4294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0141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73ED0CC-082F-4160-86E5-0D6041F12778}" type="datetime1">
              <a:rPr lang="en-US" smtClean="0"/>
              <a:t>3/27/2024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34715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a:t>UNIT 3</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endParaRPr lang="en-US" sz="2800" dirty="0"/>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9C740-C04A-0884-6B82-18DD3B60E427}"/>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11280A6E-3C33-8EF8-A336-C3369B0ABFB1}"/>
              </a:ext>
            </a:extLst>
          </p:cNvPr>
          <p:cNvPicPr>
            <a:picLocks noGrp="1" noChangeAspect="1"/>
          </p:cNvPicPr>
          <p:nvPr>
            <p:ph idx="1"/>
          </p:nvPr>
        </p:nvPicPr>
        <p:blipFill rotWithShape="1">
          <a:blip r:embed="rId2"/>
          <a:srcRect l="25921" t="-117" r="5" b="117"/>
          <a:stretch/>
        </p:blipFill>
        <p:spPr>
          <a:xfrm>
            <a:off x="1097280" y="134693"/>
            <a:ext cx="4796410" cy="4022725"/>
          </a:xfrm>
        </p:spPr>
      </p:pic>
      <p:sp>
        <p:nvSpPr>
          <p:cNvPr id="7" name="TextBox 6">
            <a:extLst>
              <a:ext uri="{FF2B5EF4-FFF2-40B4-BE49-F238E27FC236}">
                <a16:creationId xmlns:a16="http://schemas.microsoft.com/office/drawing/2014/main" id="{DA854435-145B-D75A-EE3B-D6A6B52C3CA3}"/>
              </a:ext>
            </a:extLst>
          </p:cNvPr>
          <p:cNvSpPr txBox="1"/>
          <p:nvPr/>
        </p:nvSpPr>
        <p:spPr>
          <a:xfrm>
            <a:off x="5758376" y="421587"/>
            <a:ext cx="6096000" cy="2862322"/>
          </a:xfrm>
          <a:prstGeom prst="rect">
            <a:avLst/>
          </a:prstGeom>
          <a:noFill/>
        </p:spPr>
        <p:txBody>
          <a:bodyPr wrap="square">
            <a:spAutoFit/>
          </a:bodyPr>
          <a:lstStyle/>
          <a:p>
            <a:pPr marL="285750" indent="-285750">
              <a:buFont typeface="Wingdings" panose="05000000000000000000" pitchFamily="2" charset="2"/>
              <a:buChar char="v"/>
            </a:pPr>
            <a:r>
              <a:rPr lang="en-GB" dirty="0">
                <a:solidFill>
                  <a:srgbClr val="7030A0"/>
                </a:solidFill>
              </a:rPr>
              <a:t>Rotational displacement can be measured with an</a:t>
            </a:r>
          </a:p>
          <a:p>
            <a:r>
              <a:rPr lang="en-GB" dirty="0">
                <a:solidFill>
                  <a:srgbClr val="7030A0"/>
                </a:solidFill>
              </a:rPr>
              <a:t>     arrangement shown in FIG.</a:t>
            </a:r>
          </a:p>
          <a:p>
            <a:pPr marL="285750" indent="-285750">
              <a:buFont typeface="Wingdings" panose="05000000000000000000" pitchFamily="2" charset="2"/>
              <a:buChar char="v"/>
            </a:pPr>
            <a:endParaRPr lang="en-GB" dirty="0"/>
          </a:p>
          <a:p>
            <a:pPr marL="285750" indent="-285750">
              <a:buFont typeface="Wingdings" panose="05000000000000000000" pitchFamily="2" charset="2"/>
              <a:buChar char="v"/>
            </a:pPr>
            <a:r>
              <a:rPr lang="en-GB" dirty="0"/>
              <a:t> As the rotor plates of the capacitor are displaced in the counter clockwise direction the capacitance increases. The change in the capacitance is a measure of the angular displacement.</a:t>
            </a:r>
          </a:p>
          <a:p>
            <a:pPr marL="285750" indent="-285750">
              <a:buFont typeface="Wingdings" panose="05000000000000000000" pitchFamily="2" charset="2"/>
              <a:buChar char="v"/>
            </a:pPr>
            <a:endParaRPr lang="en-GB" dirty="0"/>
          </a:p>
          <a:p>
            <a:pPr marL="285750" indent="-285750">
              <a:buFont typeface="Wingdings" panose="05000000000000000000" pitchFamily="2" charset="2"/>
              <a:buChar char="v"/>
            </a:pPr>
            <a:r>
              <a:rPr lang="en-GB" dirty="0">
                <a:solidFill>
                  <a:srgbClr val="7030A0"/>
                </a:solidFill>
              </a:rPr>
              <a:t>This capacitive transducer can be effectively used for measurement of torque.</a:t>
            </a:r>
            <a:endParaRPr lang="en-IN" dirty="0">
              <a:solidFill>
                <a:srgbClr val="7030A0"/>
              </a:solidFill>
            </a:endParaRPr>
          </a:p>
        </p:txBody>
      </p:sp>
    </p:spTree>
    <p:extLst>
      <p:ext uri="{BB962C8B-B14F-4D97-AF65-F5344CB8AC3E}">
        <p14:creationId xmlns:p14="http://schemas.microsoft.com/office/powerpoint/2010/main" val="54008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B2D1-8C4D-2E67-03E7-ED22649495EF}"/>
              </a:ext>
            </a:extLst>
          </p:cNvPr>
          <p:cNvSpPr>
            <a:spLocks noGrp="1"/>
          </p:cNvSpPr>
          <p:nvPr>
            <p:ph type="title"/>
          </p:nvPr>
        </p:nvSpPr>
        <p:spPr/>
        <p:txBody>
          <a:bodyPr/>
          <a:lstStyle/>
          <a:p>
            <a:r>
              <a:rPr lang="en-IN" dirty="0"/>
              <a:t>Differential Arrangement</a:t>
            </a:r>
          </a:p>
        </p:txBody>
      </p:sp>
      <p:sp>
        <p:nvSpPr>
          <p:cNvPr id="3" name="Content Placeholder 2">
            <a:extLst>
              <a:ext uri="{FF2B5EF4-FFF2-40B4-BE49-F238E27FC236}">
                <a16:creationId xmlns:a16="http://schemas.microsoft.com/office/drawing/2014/main" id="{BB86A4A0-DCD5-CAB1-33D0-D2CCBDEFE3A0}"/>
              </a:ext>
            </a:extLst>
          </p:cNvPr>
          <p:cNvSpPr>
            <a:spLocks noGrp="1"/>
          </p:cNvSpPr>
          <p:nvPr>
            <p:ph idx="1"/>
          </p:nvPr>
        </p:nvSpPr>
        <p:spPr/>
        <p:txBody>
          <a:bodyPr/>
          <a:lstStyle/>
          <a:p>
            <a:r>
              <a:rPr lang="en-GB" dirty="0"/>
              <a:t>A linear characteristic can be achieved by using a differential arrangement for the capacitive </a:t>
            </a:r>
            <a:r>
              <a:rPr lang="en-GB" dirty="0" err="1"/>
              <a:t>displacement</a:t>
            </a:r>
            <a:r>
              <a:rPr lang="en-GB" dirty="0"/>
              <a:t> transducers.</a:t>
            </a:r>
          </a:p>
          <a:p>
            <a:r>
              <a:rPr lang="en-GB" dirty="0"/>
              <a:t>This arrangement using three plates is shown in Fig. and P2 are fixed plates and M is the movable plate to which the displacement to be measured is applied. </a:t>
            </a:r>
          </a:p>
          <a:p>
            <a:r>
              <a:rPr lang="en-GB" dirty="0"/>
              <a:t>Thus we have two capacitors whose differential output is taken.</a:t>
            </a:r>
          </a:p>
          <a:p>
            <a:endParaRPr lang="en-GB" dirty="0"/>
          </a:p>
          <a:p>
            <a:endParaRPr lang="en-IN" dirty="0"/>
          </a:p>
        </p:txBody>
      </p:sp>
      <p:pic>
        <p:nvPicPr>
          <p:cNvPr id="5" name="Picture 4">
            <a:extLst>
              <a:ext uri="{FF2B5EF4-FFF2-40B4-BE49-F238E27FC236}">
                <a16:creationId xmlns:a16="http://schemas.microsoft.com/office/drawing/2014/main" id="{D467C3B3-A463-DD63-6E55-7963221C126F}"/>
              </a:ext>
            </a:extLst>
          </p:cNvPr>
          <p:cNvPicPr>
            <a:picLocks noChangeAspect="1"/>
          </p:cNvPicPr>
          <p:nvPr/>
        </p:nvPicPr>
        <p:blipFill>
          <a:blip r:embed="rId2"/>
          <a:stretch>
            <a:fillRect/>
          </a:stretch>
        </p:blipFill>
        <p:spPr>
          <a:xfrm>
            <a:off x="1143440" y="3971777"/>
            <a:ext cx="5519957" cy="2312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4548C48-BD71-C2D0-74A6-425FD100BD3C}"/>
              </a:ext>
            </a:extLst>
          </p:cNvPr>
          <p:cNvPicPr>
            <a:picLocks noChangeAspect="1"/>
          </p:cNvPicPr>
          <p:nvPr/>
        </p:nvPicPr>
        <p:blipFill>
          <a:blip r:embed="rId3"/>
          <a:stretch>
            <a:fillRect/>
          </a:stretch>
        </p:blipFill>
        <p:spPr>
          <a:xfrm>
            <a:off x="7420701" y="3338733"/>
            <a:ext cx="4682203" cy="2728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730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FF87CD-29A6-87B9-7CBE-862E6720B5B6}"/>
              </a:ext>
            </a:extLst>
          </p:cNvPr>
          <p:cNvPicPr>
            <a:picLocks noGrp="1" noChangeAspect="1"/>
          </p:cNvPicPr>
          <p:nvPr>
            <p:ph idx="1"/>
          </p:nvPr>
        </p:nvPicPr>
        <p:blipFill>
          <a:blip r:embed="rId2"/>
          <a:stretch>
            <a:fillRect/>
          </a:stretch>
        </p:blipFill>
        <p:spPr>
          <a:xfrm>
            <a:off x="262862" y="1391407"/>
            <a:ext cx="4191908" cy="2495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F2452776-5E48-F1CD-9909-110E5FC7B6E5}"/>
              </a:ext>
            </a:extLst>
          </p:cNvPr>
          <p:cNvPicPr>
            <a:picLocks noChangeAspect="1"/>
          </p:cNvPicPr>
          <p:nvPr/>
        </p:nvPicPr>
        <p:blipFill>
          <a:blip r:embed="rId3"/>
          <a:stretch>
            <a:fillRect/>
          </a:stretch>
        </p:blipFill>
        <p:spPr>
          <a:xfrm>
            <a:off x="4604826" y="32825"/>
            <a:ext cx="7437120" cy="63984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9605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21FAE-2E47-44DA-B336-11207C91DF32}"/>
              </a:ext>
            </a:extLst>
          </p:cNvPr>
          <p:cNvSpPr>
            <a:spLocks noGrp="1"/>
          </p:cNvSpPr>
          <p:nvPr>
            <p:ph type="title"/>
          </p:nvPr>
        </p:nvSpPr>
        <p:spPr/>
        <p:txBody>
          <a:bodyPr>
            <a:normAutofit fontScale="90000"/>
          </a:bodyPr>
          <a:lstStyle/>
          <a:p>
            <a:r>
              <a:rPr lang="en-GB" dirty="0"/>
              <a:t>3. Variation of Dielectric Constant for</a:t>
            </a:r>
            <a:br>
              <a:rPr lang="en-GB" dirty="0"/>
            </a:br>
            <a:r>
              <a:rPr lang="en-GB" dirty="0"/>
              <a:t>Measurement of Displacement</a:t>
            </a:r>
            <a:br>
              <a:rPr lang="en-GB" dirty="0"/>
            </a:br>
            <a:endParaRPr lang="en-IN" dirty="0"/>
          </a:p>
        </p:txBody>
      </p:sp>
      <p:sp>
        <p:nvSpPr>
          <p:cNvPr id="3" name="Content Placeholder 2">
            <a:extLst>
              <a:ext uri="{FF2B5EF4-FFF2-40B4-BE49-F238E27FC236}">
                <a16:creationId xmlns:a16="http://schemas.microsoft.com/office/drawing/2014/main" id="{B600017D-0CF4-2415-EB1C-61E766FF12BC}"/>
              </a:ext>
            </a:extLst>
          </p:cNvPr>
          <p:cNvSpPr>
            <a:spLocks noGrp="1"/>
          </p:cNvSpPr>
          <p:nvPr>
            <p:ph idx="1"/>
          </p:nvPr>
        </p:nvSpPr>
        <p:spPr>
          <a:xfrm>
            <a:off x="1097280" y="1221093"/>
            <a:ext cx="10058400" cy="4648001"/>
          </a:xfrm>
        </p:spPr>
        <p:txBody>
          <a:bodyPr/>
          <a:lstStyle/>
          <a:p>
            <a:r>
              <a:rPr lang="en-GB" dirty="0"/>
              <a:t>A capacitive transducer for measurement of linear displacement working on the above mentioned principle. It has a dielectric of relative permittivity .</a:t>
            </a:r>
          </a:p>
          <a:p>
            <a:endParaRPr lang="en-IN" dirty="0"/>
          </a:p>
        </p:txBody>
      </p:sp>
      <p:pic>
        <p:nvPicPr>
          <p:cNvPr id="5" name="Picture 4">
            <a:extLst>
              <a:ext uri="{FF2B5EF4-FFF2-40B4-BE49-F238E27FC236}">
                <a16:creationId xmlns:a16="http://schemas.microsoft.com/office/drawing/2014/main" id="{E24E61D2-FCEA-EE1B-7635-D8A79633BF79}"/>
              </a:ext>
            </a:extLst>
          </p:cNvPr>
          <p:cNvPicPr>
            <a:picLocks noChangeAspect="1"/>
          </p:cNvPicPr>
          <p:nvPr/>
        </p:nvPicPr>
        <p:blipFill>
          <a:blip r:embed="rId2"/>
          <a:stretch>
            <a:fillRect/>
          </a:stretch>
        </p:blipFill>
        <p:spPr>
          <a:xfrm>
            <a:off x="173035" y="1829234"/>
            <a:ext cx="5989225" cy="2750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31EB1E4-FB2E-73AE-B720-4EA6A14A6D22}"/>
              </a:ext>
            </a:extLst>
          </p:cNvPr>
          <p:cNvPicPr>
            <a:picLocks noChangeAspect="1"/>
          </p:cNvPicPr>
          <p:nvPr/>
        </p:nvPicPr>
        <p:blipFill>
          <a:blip r:embed="rId3"/>
          <a:stretch>
            <a:fillRect/>
          </a:stretch>
        </p:blipFill>
        <p:spPr>
          <a:xfrm>
            <a:off x="173036" y="4912521"/>
            <a:ext cx="6163590" cy="1792379"/>
          </a:xfrm>
          <a:prstGeom prst="rect">
            <a:avLst/>
          </a:prstGeom>
        </p:spPr>
      </p:pic>
      <p:pic>
        <p:nvPicPr>
          <p:cNvPr id="7" name="Picture 6">
            <a:extLst>
              <a:ext uri="{FF2B5EF4-FFF2-40B4-BE49-F238E27FC236}">
                <a16:creationId xmlns:a16="http://schemas.microsoft.com/office/drawing/2014/main" id="{A75BD015-71AA-AEAB-6920-BC8CB9A73C63}"/>
              </a:ext>
            </a:extLst>
          </p:cNvPr>
          <p:cNvPicPr>
            <a:picLocks noChangeAspect="1"/>
          </p:cNvPicPr>
          <p:nvPr/>
        </p:nvPicPr>
        <p:blipFill>
          <a:blip r:embed="rId4"/>
          <a:stretch>
            <a:fillRect/>
          </a:stretch>
        </p:blipFill>
        <p:spPr>
          <a:xfrm>
            <a:off x="6451915" y="1788756"/>
            <a:ext cx="5509511" cy="5014828"/>
          </a:xfrm>
          <a:prstGeom prst="rect">
            <a:avLst/>
          </a:prstGeom>
        </p:spPr>
      </p:pic>
    </p:spTree>
    <p:extLst>
      <p:ext uri="{BB962C8B-B14F-4D97-AF65-F5344CB8AC3E}">
        <p14:creationId xmlns:p14="http://schemas.microsoft.com/office/powerpoint/2010/main" val="1385745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BB8A-3936-7413-7B4D-DDF0E0B1C18A}"/>
              </a:ext>
            </a:extLst>
          </p:cNvPr>
          <p:cNvSpPr>
            <a:spLocks noGrp="1"/>
          </p:cNvSpPr>
          <p:nvPr>
            <p:ph type="title"/>
          </p:nvPr>
        </p:nvSpPr>
        <p:spPr>
          <a:xfrm>
            <a:off x="1097280" y="732656"/>
            <a:ext cx="10058400" cy="567950"/>
          </a:xfrm>
        </p:spPr>
        <p:txBody>
          <a:bodyPr>
            <a:normAutofit fontScale="90000"/>
          </a:bodyPr>
          <a:lstStyle/>
          <a:p>
            <a:r>
              <a:rPr lang="en-GB" sz="3100" b="1" dirty="0"/>
              <a:t>Variation of Dielectric Constant for Measurement of Liquid Level</a:t>
            </a:r>
            <a:br>
              <a:rPr lang="en-GB" dirty="0"/>
            </a:br>
            <a:endParaRPr lang="en-IN" dirty="0"/>
          </a:p>
        </p:txBody>
      </p:sp>
      <p:pic>
        <p:nvPicPr>
          <p:cNvPr id="5" name="Content Placeholder 4">
            <a:extLst>
              <a:ext uri="{FF2B5EF4-FFF2-40B4-BE49-F238E27FC236}">
                <a16:creationId xmlns:a16="http://schemas.microsoft.com/office/drawing/2014/main" id="{7BE91939-7F41-1478-B0B9-DBDB30091FC5}"/>
              </a:ext>
            </a:extLst>
          </p:cNvPr>
          <p:cNvPicPr>
            <a:picLocks noGrp="1" noChangeAspect="1"/>
          </p:cNvPicPr>
          <p:nvPr>
            <p:ph idx="1"/>
          </p:nvPr>
        </p:nvPicPr>
        <p:blipFill>
          <a:blip r:embed="rId2"/>
          <a:stretch>
            <a:fillRect/>
          </a:stretch>
        </p:blipFill>
        <p:spPr>
          <a:xfrm>
            <a:off x="344014" y="1096569"/>
            <a:ext cx="4555791"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BC76A7D0-8416-F7FA-5982-5FB44D92897E}"/>
              </a:ext>
            </a:extLst>
          </p:cNvPr>
          <p:cNvSpPr txBox="1"/>
          <p:nvPr/>
        </p:nvSpPr>
        <p:spPr>
          <a:xfrm>
            <a:off x="344014" y="5359826"/>
            <a:ext cx="5233258" cy="923330"/>
          </a:xfrm>
          <a:prstGeom prst="rect">
            <a:avLst/>
          </a:prstGeom>
          <a:noFill/>
        </p:spPr>
        <p:txBody>
          <a:bodyPr wrap="square">
            <a:spAutoFit/>
          </a:bodyPr>
          <a:lstStyle/>
          <a:p>
            <a:r>
              <a:rPr lang="en-GB" dirty="0">
                <a:solidFill>
                  <a:srgbClr val="7030A0"/>
                </a:solidFill>
              </a:rPr>
              <a:t>Capacitive transducers using the principle of </a:t>
            </a:r>
            <a:r>
              <a:rPr lang="en-GB" b="1" dirty="0">
                <a:solidFill>
                  <a:srgbClr val="FF0000"/>
                </a:solidFill>
              </a:rPr>
              <a:t>change of capacitance</a:t>
            </a:r>
            <a:r>
              <a:rPr lang="en-GB" dirty="0">
                <a:solidFill>
                  <a:srgbClr val="7030A0"/>
                </a:solidFill>
              </a:rPr>
              <a:t> with </a:t>
            </a:r>
            <a:r>
              <a:rPr lang="en-GB" b="1" dirty="0">
                <a:solidFill>
                  <a:srgbClr val="FF0000"/>
                </a:solidFill>
              </a:rPr>
              <a:t>change of dielectric</a:t>
            </a:r>
            <a:r>
              <a:rPr lang="en-GB" dirty="0">
                <a:solidFill>
                  <a:srgbClr val="7030A0"/>
                </a:solidFill>
              </a:rPr>
              <a:t> are normally used for </a:t>
            </a:r>
            <a:r>
              <a:rPr lang="en-GB" b="1" dirty="0">
                <a:solidFill>
                  <a:srgbClr val="00B050"/>
                </a:solidFill>
              </a:rPr>
              <a:t>measurement of liquid levels</a:t>
            </a:r>
            <a:r>
              <a:rPr lang="en-GB" dirty="0">
                <a:solidFill>
                  <a:srgbClr val="7030A0"/>
                </a:solidFill>
              </a:rPr>
              <a:t>.</a:t>
            </a:r>
            <a:endParaRPr lang="en-IN" dirty="0">
              <a:solidFill>
                <a:srgbClr val="7030A0"/>
              </a:solidFill>
            </a:endParaRPr>
          </a:p>
        </p:txBody>
      </p:sp>
      <p:sp>
        <p:nvSpPr>
          <p:cNvPr id="13" name="TextBox 12">
            <a:extLst>
              <a:ext uri="{FF2B5EF4-FFF2-40B4-BE49-F238E27FC236}">
                <a16:creationId xmlns:a16="http://schemas.microsoft.com/office/drawing/2014/main" id="{CD1E59A2-DB8D-2386-D8D7-387E1E279C3B}"/>
              </a:ext>
            </a:extLst>
          </p:cNvPr>
          <p:cNvSpPr txBox="1"/>
          <p:nvPr/>
        </p:nvSpPr>
        <p:spPr>
          <a:xfrm>
            <a:off x="5161247" y="887865"/>
            <a:ext cx="7106479" cy="923330"/>
          </a:xfrm>
          <a:prstGeom prst="rect">
            <a:avLst/>
          </a:prstGeom>
          <a:noFill/>
        </p:spPr>
        <p:txBody>
          <a:bodyPr wrap="square">
            <a:spAutoFit/>
          </a:bodyPr>
          <a:lstStyle/>
          <a:p>
            <a:r>
              <a:rPr lang="en-GB" dirty="0"/>
              <a:t>The electrodes are two concentric cylinders and the non-conducting liquid acts as the dielectric. At the lower end of the outer cylinder there are holes which allow passage of liquid.</a:t>
            </a:r>
            <a:endParaRPr lang="en-IN" dirty="0"/>
          </a:p>
        </p:txBody>
      </p:sp>
      <p:pic>
        <p:nvPicPr>
          <p:cNvPr id="15" name="Picture 14">
            <a:extLst>
              <a:ext uri="{FF2B5EF4-FFF2-40B4-BE49-F238E27FC236}">
                <a16:creationId xmlns:a16="http://schemas.microsoft.com/office/drawing/2014/main" id="{D0BDE473-E07F-168C-2930-9F0684B7E05B}"/>
              </a:ext>
            </a:extLst>
          </p:cNvPr>
          <p:cNvPicPr>
            <a:picLocks noChangeAspect="1"/>
          </p:cNvPicPr>
          <p:nvPr/>
        </p:nvPicPr>
        <p:blipFill>
          <a:blip r:embed="rId3"/>
          <a:stretch>
            <a:fillRect/>
          </a:stretch>
        </p:blipFill>
        <p:spPr>
          <a:xfrm>
            <a:off x="5626285" y="1811195"/>
            <a:ext cx="6221701" cy="4879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466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230F-EA90-10CF-7570-7435FF787E85}"/>
              </a:ext>
            </a:extLst>
          </p:cNvPr>
          <p:cNvSpPr>
            <a:spLocks noGrp="1"/>
          </p:cNvSpPr>
          <p:nvPr>
            <p:ph type="title"/>
          </p:nvPr>
        </p:nvSpPr>
        <p:spPr>
          <a:xfrm>
            <a:off x="262597" y="82235"/>
            <a:ext cx="4806462" cy="907193"/>
          </a:xfrm>
        </p:spPr>
        <p:txBody>
          <a:bodyPr>
            <a:normAutofit/>
          </a:bodyPr>
          <a:lstStyle/>
          <a:p>
            <a:r>
              <a:rPr lang="en-GB" sz="2400" b="1" dirty="0">
                <a:solidFill>
                  <a:srgbClr val="FF0000"/>
                </a:solidFill>
              </a:rPr>
              <a:t>Frequency Response of Capacitive Transducers</a:t>
            </a:r>
            <a:endParaRPr lang="en-IN" sz="2400" b="1" dirty="0">
              <a:solidFill>
                <a:srgbClr val="FF0000"/>
              </a:solidFill>
            </a:endParaRPr>
          </a:p>
        </p:txBody>
      </p:sp>
      <p:pic>
        <p:nvPicPr>
          <p:cNvPr id="5" name="Content Placeholder 4">
            <a:extLst>
              <a:ext uri="{FF2B5EF4-FFF2-40B4-BE49-F238E27FC236}">
                <a16:creationId xmlns:a16="http://schemas.microsoft.com/office/drawing/2014/main" id="{1314A486-FDC1-958F-E3D4-7263DB2B28CB}"/>
              </a:ext>
            </a:extLst>
          </p:cNvPr>
          <p:cNvPicPr>
            <a:picLocks noGrp="1" noChangeAspect="1"/>
          </p:cNvPicPr>
          <p:nvPr>
            <p:ph idx="1"/>
          </p:nvPr>
        </p:nvPicPr>
        <p:blipFill>
          <a:blip r:embed="rId2"/>
          <a:stretch>
            <a:fillRect/>
          </a:stretch>
        </p:blipFill>
        <p:spPr>
          <a:xfrm>
            <a:off x="187569" y="3773538"/>
            <a:ext cx="5139397" cy="2219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8380F46-8192-B833-522E-B0273718C0D2}"/>
              </a:ext>
            </a:extLst>
          </p:cNvPr>
          <p:cNvPicPr>
            <a:picLocks noChangeAspect="1"/>
          </p:cNvPicPr>
          <p:nvPr/>
        </p:nvPicPr>
        <p:blipFill>
          <a:blip r:embed="rId3"/>
          <a:stretch>
            <a:fillRect/>
          </a:stretch>
        </p:blipFill>
        <p:spPr>
          <a:xfrm>
            <a:off x="225084" y="1181686"/>
            <a:ext cx="5012788" cy="2151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75F63028-F3AF-35D6-CE59-97DAD8D6CE75}"/>
              </a:ext>
            </a:extLst>
          </p:cNvPr>
          <p:cNvPicPr>
            <a:picLocks noChangeAspect="1"/>
          </p:cNvPicPr>
          <p:nvPr/>
        </p:nvPicPr>
        <p:blipFill>
          <a:blip r:embed="rId4"/>
          <a:stretch>
            <a:fillRect/>
          </a:stretch>
        </p:blipFill>
        <p:spPr>
          <a:xfrm>
            <a:off x="6173435" y="0"/>
            <a:ext cx="5630101" cy="1847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F21295A7-AA5E-70B3-B4D8-088732961C35}"/>
              </a:ext>
            </a:extLst>
          </p:cNvPr>
          <p:cNvPicPr>
            <a:picLocks noChangeAspect="1"/>
          </p:cNvPicPr>
          <p:nvPr/>
        </p:nvPicPr>
        <p:blipFill>
          <a:blip r:embed="rId5"/>
          <a:stretch>
            <a:fillRect/>
          </a:stretch>
        </p:blipFill>
        <p:spPr>
          <a:xfrm>
            <a:off x="6349363" y="2006990"/>
            <a:ext cx="5054702" cy="44336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800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39AFC1-7BFB-C8B4-1E51-DB070410721B}"/>
              </a:ext>
            </a:extLst>
          </p:cNvPr>
          <p:cNvPicPr>
            <a:picLocks noGrp="1" noChangeAspect="1"/>
          </p:cNvPicPr>
          <p:nvPr>
            <p:ph idx="1"/>
          </p:nvPr>
        </p:nvPicPr>
        <p:blipFill>
          <a:blip r:embed="rId2"/>
          <a:stretch>
            <a:fillRect/>
          </a:stretch>
        </p:blipFill>
        <p:spPr>
          <a:xfrm>
            <a:off x="1970747" y="234462"/>
            <a:ext cx="6976305" cy="6133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852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E10F-617F-2473-A6BA-CC61DF745E05}"/>
              </a:ext>
            </a:extLst>
          </p:cNvPr>
          <p:cNvSpPr>
            <a:spLocks noGrp="1"/>
          </p:cNvSpPr>
          <p:nvPr>
            <p:ph type="title"/>
          </p:nvPr>
        </p:nvSpPr>
        <p:spPr/>
        <p:txBody>
          <a:bodyPr/>
          <a:lstStyle/>
          <a:p>
            <a:r>
              <a:rPr lang="en-IN" dirty="0">
                <a:solidFill>
                  <a:srgbClr val="00B050"/>
                </a:solidFill>
              </a:rPr>
              <a:t> </a:t>
            </a:r>
            <a:r>
              <a:rPr lang="en-IN" sz="2400" b="1" dirty="0">
                <a:solidFill>
                  <a:srgbClr val="00B050"/>
                </a:solidFill>
              </a:rPr>
              <a:t>Disadvantages of Capacitive Transducers</a:t>
            </a:r>
          </a:p>
        </p:txBody>
      </p:sp>
      <p:sp>
        <p:nvSpPr>
          <p:cNvPr id="3" name="Content Placeholder 2">
            <a:extLst>
              <a:ext uri="{FF2B5EF4-FFF2-40B4-BE49-F238E27FC236}">
                <a16:creationId xmlns:a16="http://schemas.microsoft.com/office/drawing/2014/main" id="{5B260700-CC34-A795-ECBB-ADC655A9971C}"/>
              </a:ext>
            </a:extLst>
          </p:cNvPr>
          <p:cNvSpPr>
            <a:spLocks noGrp="1"/>
          </p:cNvSpPr>
          <p:nvPr>
            <p:ph idx="1"/>
          </p:nvPr>
        </p:nvSpPr>
        <p:spPr/>
        <p:txBody>
          <a:bodyPr/>
          <a:lstStyle/>
          <a:p>
            <a:r>
              <a:rPr lang="en-GB" dirty="0"/>
              <a:t>The principal disadvantages of capacitive </a:t>
            </a:r>
            <a:r>
              <a:rPr lang="en-GB" dirty="0" err="1"/>
              <a:t>transducers</a:t>
            </a:r>
            <a:r>
              <a:rPr lang="en-GB" dirty="0"/>
              <a:t> are :</a:t>
            </a:r>
          </a:p>
          <a:p>
            <a:r>
              <a:rPr lang="en-GB" dirty="0"/>
              <a:t>(I) The metallic parts of the capacitive transducers must be insulated from each other. In order to reduce the effects of stray capacitances, the frames must be earthed.</a:t>
            </a:r>
          </a:p>
          <a:p>
            <a:endParaRPr lang="en-GB" dirty="0"/>
          </a:p>
          <a:p>
            <a:r>
              <a:rPr lang="en-GB" dirty="0"/>
              <a:t>(II) The capacitive transducers show non-linear behaviour many a times on account of edge effects. Therefore guard rings must be used to eliminate this effect.</a:t>
            </a:r>
          </a:p>
          <a:p>
            <a:r>
              <a:rPr lang="en-GB" dirty="0"/>
              <a:t>(III) The output impedance of capacitive transducers tends to be high on account to their small capacitance value. This leads to loading effects. </a:t>
            </a:r>
          </a:p>
          <a:p>
            <a:r>
              <a:rPr lang="en-GB" dirty="0"/>
              <a:t>(iv) The cable connecting the transducer to the measuring point is also a source of error. The cable may be source of loading resulting loss of sensitivity. Also loading makes the low frequency response poor</a:t>
            </a:r>
            <a:endParaRPr lang="en-IN" dirty="0"/>
          </a:p>
        </p:txBody>
      </p:sp>
    </p:spTree>
    <p:extLst>
      <p:ext uri="{BB962C8B-B14F-4D97-AF65-F5344CB8AC3E}">
        <p14:creationId xmlns:p14="http://schemas.microsoft.com/office/powerpoint/2010/main" val="515292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014A3AB-D6CE-EDC3-08BF-7EBDA7B26693}"/>
              </a:ext>
            </a:extLst>
          </p:cNvPr>
          <p:cNvPicPr>
            <a:picLocks noGrp="1" noChangeAspect="1"/>
          </p:cNvPicPr>
          <p:nvPr>
            <p:ph idx="1"/>
          </p:nvPr>
        </p:nvPicPr>
        <p:blipFill>
          <a:blip r:embed="rId2"/>
          <a:stretch>
            <a:fillRect/>
          </a:stretch>
        </p:blipFill>
        <p:spPr>
          <a:xfrm>
            <a:off x="241690" y="2210653"/>
            <a:ext cx="5520548" cy="4022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212BDB5-09DB-4007-2B0A-AEED51089C7A}"/>
              </a:ext>
            </a:extLst>
          </p:cNvPr>
          <p:cNvPicPr>
            <a:picLocks noChangeAspect="1"/>
          </p:cNvPicPr>
          <p:nvPr/>
        </p:nvPicPr>
        <p:blipFill>
          <a:blip r:embed="rId3"/>
          <a:stretch>
            <a:fillRect/>
          </a:stretch>
        </p:blipFill>
        <p:spPr>
          <a:xfrm>
            <a:off x="6290494" y="2210653"/>
            <a:ext cx="5412966" cy="4248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a:extLst>
              <a:ext uri="{FF2B5EF4-FFF2-40B4-BE49-F238E27FC236}">
                <a16:creationId xmlns:a16="http://schemas.microsoft.com/office/drawing/2014/main" id="{5267AEAC-F664-90A6-F162-68D8A292B872}"/>
              </a:ext>
            </a:extLst>
          </p:cNvPr>
          <p:cNvSpPr>
            <a:spLocks noGrp="1"/>
          </p:cNvSpPr>
          <p:nvPr>
            <p:ph type="title"/>
          </p:nvPr>
        </p:nvSpPr>
        <p:spPr>
          <a:xfrm>
            <a:off x="1096963" y="287338"/>
            <a:ext cx="10058400" cy="636587"/>
          </a:xfrm>
        </p:spPr>
        <p:txBody>
          <a:bodyPr>
            <a:normAutofit fontScale="90000"/>
          </a:bodyPr>
          <a:lstStyle/>
          <a:p>
            <a:r>
              <a:rPr lang="en-IN" dirty="0"/>
              <a:t>CAPACITIVE TOUCH SENSORS</a:t>
            </a:r>
          </a:p>
        </p:txBody>
      </p:sp>
      <p:sp>
        <p:nvSpPr>
          <p:cNvPr id="8" name="TextBox 7">
            <a:extLst>
              <a:ext uri="{FF2B5EF4-FFF2-40B4-BE49-F238E27FC236}">
                <a16:creationId xmlns:a16="http://schemas.microsoft.com/office/drawing/2014/main" id="{666E9635-95BE-15D1-0EF4-9C55B65607F1}"/>
              </a:ext>
            </a:extLst>
          </p:cNvPr>
          <p:cNvSpPr txBox="1"/>
          <p:nvPr/>
        </p:nvSpPr>
        <p:spPr>
          <a:xfrm>
            <a:off x="383711" y="923925"/>
            <a:ext cx="10465264" cy="1754326"/>
          </a:xfrm>
          <a:prstGeom prst="rect">
            <a:avLst/>
          </a:prstGeom>
          <a:noFill/>
        </p:spPr>
        <p:txBody>
          <a:bodyPr wrap="square">
            <a:spAutoFit/>
          </a:bodyPr>
          <a:lstStyle/>
          <a:p>
            <a:r>
              <a:rPr lang="en-GB" dirty="0">
                <a:solidFill>
                  <a:srgbClr val="00B050"/>
                </a:solidFill>
              </a:rPr>
              <a:t>Touch Sensors are the electronic sensors that can detect touch. They operate as a switch when touched. These sensors are used in lamps, touch screens of the mobile, etc.</a:t>
            </a:r>
          </a:p>
          <a:p>
            <a:endParaRPr lang="en-GB" dirty="0"/>
          </a:p>
          <a:p>
            <a:r>
              <a:rPr lang="en-GB" b="0" i="0" dirty="0">
                <a:solidFill>
                  <a:srgbClr val="7030A0"/>
                </a:solidFill>
                <a:effectLst/>
                <a:latin typeface="Arial" panose="020B0604020202020204" pitchFamily="34" charset="0"/>
              </a:rPr>
              <a:t>Touch sensors are also known as Tactile sensors.</a:t>
            </a:r>
            <a:endParaRPr lang="en-GB" dirty="0">
              <a:solidFill>
                <a:srgbClr val="7030A0"/>
              </a:solidFill>
            </a:endParaRPr>
          </a:p>
          <a:p>
            <a:endParaRPr lang="en-GB" dirty="0"/>
          </a:p>
          <a:p>
            <a:endParaRPr lang="en-GB" dirty="0"/>
          </a:p>
        </p:txBody>
      </p:sp>
    </p:spTree>
    <p:extLst>
      <p:ext uri="{BB962C8B-B14F-4D97-AF65-F5344CB8AC3E}">
        <p14:creationId xmlns:p14="http://schemas.microsoft.com/office/powerpoint/2010/main" val="2762446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9099-8621-A59D-1AD7-FDCC935F2895}"/>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58C45E00-59F7-3B5F-03C0-D9DB76883214}"/>
              </a:ext>
            </a:extLst>
          </p:cNvPr>
          <p:cNvPicPr>
            <a:picLocks noGrp="1" noChangeAspect="1"/>
          </p:cNvPicPr>
          <p:nvPr>
            <p:ph idx="1"/>
          </p:nvPr>
        </p:nvPicPr>
        <p:blipFill>
          <a:blip r:embed="rId2"/>
          <a:stretch>
            <a:fillRect/>
          </a:stretch>
        </p:blipFill>
        <p:spPr>
          <a:xfrm>
            <a:off x="304800" y="433388"/>
            <a:ext cx="8396287" cy="1924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4FA33C30-BFDA-E860-5C4A-8EC48CFC2FA3}"/>
              </a:ext>
            </a:extLst>
          </p:cNvPr>
          <p:cNvSpPr txBox="1"/>
          <p:nvPr/>
        </p:nvSpPr>
        <p:spPr>
          <a:xfrm>
            <a:off x="304799" y="2576542"/>
            <a:ext cx="10768013" cy="2554545"/>
          </a:xfrm>
          <a:prstGeom prst="rect">
            <a:avLst/>
          </a:prstGeom>
          <a:noFill/>
        </p:spPr>
        <p:txBody>
          <a:bodyPr wrap="square">
            <a:spAutoFit/>
          </a:bodyPr>
          <a:lstStyle/>
          <a:p>
            <a:r>
              <a:rPr lang="en-GB" sz="1600" b="1" dirty="0">
                <a:solidFill>
                  <a:srgbClr val="7030A0"/>
                </a:solidFill>
              </a:rPr>
              <a:t>We know that if the plate has more area the more capacitance it will produce and the more distance between the two plates are the less capacitance will become.</a:t>
            </a:r>
          </a:p>
          <a:p>
            <a:endParaRPr lang="en-GB" sz="1600" dirty="0"/>
          </a:p>
          <a:p>
            <a:r>
              <a:rPr lang="en-GB" sz="1600" dirty="0"/>
              <a:t>In the Capacitive touch sensor, there are two parallel plates that form a capacitor with the capacitance value represented as C0. As we touch the sensor through our finger, our finger acts as a conductive object and hence produces a capacitance value of CT as shown in the figure below.</a:t>
            </a:r>
          </a:p>
          <a:p>
            <a:endParaRPr lang="en-GB" sz="1600" dirty="0"/>
          </a:p>
          <a:p>
            <a:r>
              <a:rPr lang="en-GB" sz="1600" b="1" dirty="0">
                <a:solidFill>
                  <a:srgbClr val="7030A0"/>
                </a:solidFill>
              </a:rPr>
              <a:t>In the application of a sensor, the capacitance C0 is measured continuously with the help of the capacitance measurement circuit. There will be an uncertain increase in the capacitance if any conductive object such as our finger touches the plate. The capacitance measuring circuit will detect the change in the capacitance and will convert it into a signal.</a:t>
            </a:r>
            <a:endParaRPr lang="en-IN" sz="1600" b="1" dirty="0">
              <a:solidFill>
                <a:srgbClr val="7030A0"/>
              </a:solidFill>
            </a:endParaRPr>
          </a:p>
        </p:txBody>
      </p:sp>
    </p:spTree>
    <p:extLst>
      <p:ext uri="{BB962C8B-B14F-4D97-AF65-F5344CB8AC3E}">
        <p14:creationId xmlns:p14="http://schemas.microsoft.com/office/powerpoint/2010/main" val="3529145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FAD94-D3B4-BC1E-A71D-A17EB1B81ECD}"/>
              </a:ext>
            </a:extLst>
          </p:cNvPr>
          <p:cNvSpPr>
            <a:spLocks noGrp="1"/>
          </p:cNvSpPr>
          <p:nvPr>
            <p:ph type="title"/>
          </p:nvPr>
        </p:nvSpPr>
        <p:spPr/>
        <p:txBody>
          <a:bodyPr/>
          <a:lstStyle/>
          <a:p>
            <a:r>
              <a:rPr lang="en-IN" dirty="0"/>
              <a:t>Capacitive transducer </a:t>
            </a:r>
          </a:p>
        </p:txBody>
      </p:sp>
      <p:sp>
        <p:nvSpPr>
          <p:cNvPr id="3" name="Content Placeholder 2">
            <a:extLst>
              <a:ext uri="{FF2B5EF4-FFF2-40B4-BE49-F238E27FC236}">
                <a16:creationId xmlns:a16="http://schemas.microsoft.com/office/drawing/2014/main" id="{0EDE90AC-8249-760F-F3C4-03F9C4CD9387}"/>
              </a:ext>
            </a:extLst>
          </p:cNvPr>
          <p:cNvSpPr>
            <a:spLocks noGrp="1"/>
          </p:cNvSpPr>
          <p:nvPr>
            <p:ph idx="1"/>
          </p:nvPr>
        </p:nvSpPr>
        <p:spPr/>
        <p:txBody>
          <a:bodyPr/>
          <a:lstStyle/>
          <a:p>
            <a:r>
              <a:rPr lang="en-IN" dirty="0"/>
              <a:t>1.variable Capacitive transducer </a:t>
            </a:r>
          </a:p>
          <a:p>
            <a:r>
              <a:rPr lang="en-IN" dirty="0"/>
              <a:t>2. Differential Capacitive transducer </a:t>
            </a:r>
          </a:p>
        </p:txBody>
      </p:sp>
    </p:spTree>
    <p:extLst>
      <p:ext uri="{BB962C8B-B14F-4D97-AF65-F5344CB8AC3E}">
        <p14:creationId xmlns:p14="http://schemas.microsoft.com/office/powerpoint/2010/main" val="2298908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84FE-70E7-3312-94E0-AC5C902E258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E0F7E56-280D-68C2-E90B-A7A861D98821}"/>
              </a:ext>
            </a:extLst>
          </p:cNvPr>
          <p:cNvPicPr>
            <a:picLocks noGrp="1" noChangeAspect="1"/>
          </p:cNvPicPr>
          <p:nvPr>
            <p:ph idx="1"/>
          </p:nvPr>
        </p:nvPicPr>
        <p:blipFill>
          <a:blip r:embed="rId2"/>
          <a:stretch>
            <a:fillRect/>
          </a:stretch>
        </p:blipFill>
        <p:spPr>
          <a:xfrm>
            <a:off x="1256714" y="393895"/>
            <a:ext cx="9542584" cy="5475093"/>
          </a:xfrm>
        </p:spPr>
      </p:pic>
    </p:spTree>
    <p:extLst>
      <p:ext uri="{BB962C8B-B14F-4D97-AF65-F5344CB8AC3E}">
        <p14:creationId xmlns:p14="http://schemas.microsoft.com/office/powerpoint/2010/main" val="18268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A8CE-FD99-6230-A7E8-FBC9298839A7}"/>
              </a:ext>
            </a:extLst>
          </p:cNvPr>
          <p:cNvSpPr>
            <a:spLocks noGrp="1"/>
          </p:cNvSpPr>
          <p:nvPr>
            <p:ph type="title"/>
          </p:nvPr>
        </p:nvSpPr>
        <p:spPr/>
        <p:txBody>
          <a:bodyPr/>
          <a:lstStyle/>
          <a:p>
            <a:r>
              <a:rPr lang="en-IN" dirty="0"/>
              <a:t>1.variable Capacitive transducer </a:t>
            </a:r>
            <a:br>
              <a:rPr lang="en-IN" dirty="0"/>
            </a:br>
            <a:endParaRPr lang="en-IN" dirty="0"/>
          </a:p>
        </p:txBody>
      </p:sp>
      <p:pic>
        <p:nvPicPr>
          <p:cNvPr id="5" name="Content Placeholder 4">
            <a:extLst>
              <a:ext uri="{FF2B5EF4-FFF2-40B4-BE49-F238E27FC236}">
                <a16:creationId xmlns:a16="http://schemas.microsoft.com/office/drawing/2014/main" id="{8535F7EE-821C-E3D9-B352-BB967E5D9201}"/>
              </a:ext>
            </a:extLst>
          </p:cNvPr>
          <p:cNvPicPr>
            <a:picLocks noGrp="1" noChangeAspect="1"/>
          </p:cNvPicPr>
          <p:nvPr>
            <p:ph idx="1"/>
          </p:nvPr>
        </p:nvPicPr>
        <p:blipFill>
          <a:blip r:embed="rId2"/>
          <a:stretch>
            <a:fillRect/>
          </a:stretch>
        </p:blipFill>
        <p:spPr>
          <a:xfrm>
            <a:off x="715205" y="1178488"/>
            <a:ext cx="5645004" cy="33000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8778795-8807-F0C4-3625-D044DE0C5F0F}"/>
              </a:ext>
            </a:extLst>
          </p:cNvPr>
          <p:cNvPicPr>
            <a:picLocks noChangeAspect="1"/>
          </p:cNvPicPr>
          <p:nvPr/>
        </p:nvPicPr>
        <p:blipFill>
          <a:blip r:embed="rId3"/>
          <a:stretch>
            <a:fillRect/>
          </a:stretch>
        </p:blipFill>
        <p:spPr>
          <a:xfrm>
            <a:off x="844063" y="4478556"/>
            <a:ext cx="5516146" cy="2237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4A9E93E3-E90B-E47A-31B2-D3A29CC5E4A2}"/>
              </a:ext>
            </a:extLst>
          </p:cNvPr>
          <p:cNvPicPr>
            <a:picLocks noChangeAspect="1"/>
          </p:cNvPicPr>
          <p:nvPr/>
        </p:nvPicPr>
        <p:blipFill>
          <a:blip r:embed="rId4"/>
          <a:stretch>
            <a:fillRect/>
          </a:stretch>
        </p:blipFill>
        <p:spPr>
          <a:xfrm>
            <a:off x="6490064" y="1120727"/>
            <a:ext cx="5563889" cy="20888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A4F98690-3DDD-42B4-8599-F52E0991942B}"/>
              </a:ext>
            </a:extLst>
          </p:cNvPr>
          <p:cNvPicPr>
            <a:picLocks noChangeAspect="1"/>
          </p:cNvPicPr>
          <p:nvPr/>
        </p:nvPicPr>
        <p:blipFill>
          <a:blip r:embed="rId5"/>
          <a:stretch>
            <a:fillRect/>
          </a:stretch>
        </p:blipFill>
        <p:spPr>
          <a:xfrm>
            <a:off x="6741744" y="3597656"/>
            <a:ext cx="4831131" cy="1999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897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B92E-2D8B-9EA0-7FBE-A0E1E5FEE0AD}"/>
              </a:ext>
            </a:extLst>
          </p:cNvPr>
          <p:cNvSpPr>
            <a:spLocks noGrp="1"/>
          </p:cNvSpPr>
          <p:nvPr>
            <p:ph type="title"/>
          </p:nvPr>
        </p:nvSpPr>
        <p:spPr>
          <a:xfrm>
            <a:off x="754380" y="266700"/>
            <a:ext cx="10058400" cy="419100"/>
          </a:xfrm>
        </p:spPr>
        <p:txBody>
          <a:bodyPr>
            <a:normAutofit fontScale="90000"/>
          </a:bodyPr>
          <a:lstStyle/>
          <a:p>
            <a:br>
              <a:rPr lang="en-GB" sz="3100" dirty="0"/>
            </a:br>
            <a:br>
              <a:rPr lang="en-GB" sz="3100" dirty="0"/>
            </a:br>
            <a:r>
              <a:rPr lang="en-GB" sz="3100" dirty="0"/>
              <a:t>Transducers Using Change in Area of Plates</a:t>
            </a:r>
            <a:endParaRPr lang="en-IN" dirty="0"/>
          </a:p>
        </p:txBody>
      </p:sp>
      <p:sp>
        <p:nvSpPr>
          <p:cNvPr id="3" name="Content Placeholder 2">
            <a:extLst>
              <a:ext uri="{FF2B5EF4-FFF2-40B4-BE49-F238E27FC236}">
                <a16:creationId xmlns:a16="http://schemas.microsoft.com/office/drawing/2014/main" id="{679BF058-B077-73FC-CD9A-7C02AD4DF1A1}"/>
              </a:ext>
            </a:extLst>
          </p:cNvPr>
          <p:cNvSpPr>
            <a:spLocks noGrp="1"/>
          </p:cNvSpPr>
          <p:nvPr>
            <p:ph idx="1"/>
          </p:nvPr>
        </p:nvSpPr>
        <p:spPr>
          <a:xfrm>
            <a:off x="1097280" y="723900"/>
            <a:ext cx="10058400" cy="5145194"/>
          </a:xfrm>
        </p:spPr>
        <p:txBody>
          <a:bodyPr/>
          <a:lstStyle/>
          <a:p>
            <a:pPr>
              <a:buFont typeface="Wingdings" panose="05000000000000000000" pitchFamily="2" charset="2"/>
              <a:buChar char="v"/>
            </a:pPr>
            <a:r>
              <a:rPr lang="en-GB" dirty="0"/>
              <a:t>the capacitance is directly proportional to the area, A of the plates. Thus the capacitance changes linearly with change in area of plates. </a:t>
            </a:r>
          </a:p>
          <a:p>
            <a:pPr>
              <a:buFont typeface="Wingdings" panose="05000000000000000000" pitchFamily="2" charset="2"/>
              <a:buChar char="v"/>
            </a:pPr>
            <a:r>
              <a:rPr lang="en-GB" dirty="0">
                <a:solidFill>
                  <a:srgbClr val="FF0000"/>
                </a:solidFill>
              </a:rPr>
              <a:t>Hence this type of capacitive transducer is useful for measurement of moderate to large displacements say from 1 mm to several centimetres.</a:t>
            </a:r>
          </a:p>
          <a:p>
            <a:pPr>
              <a:buFont typeface="Wingdings" panose="05000000000000000000" pitchFamily="2" charset="2"/>
              <a:buChar char="v"/>
            </a:pPr>
            <a:endParaRPr lang="en-GB" dirty="0">
              <a:solidFill>
                <a:srgbClr val="FF0000"/>
              </a:solidFill>
            </a:endParaRPr>
          </a:p>
          <a:p>
            <a:endParaRPr lang="en-IN" dirty="0"/>
          </a:p>
        </p:txBody>
      </p:sp>
      <p:pic>
        <p:nvPicPr>
          <p:cNvPr id="9" name="Picture 8">
            <a:extLst>
              <a:ext uri="{FF2B5EF4-FFF2-40B4-BE49-F238E27FC236}">
                <a16:creationId xmlns:a16="http://schemas.microsoft.com/office/drawing/2014/main" id="{514D7AD2-9B58-FB87-76F3-1CCA72873473}"/>
              </a:ext>
            </a:extLst>
          </p:cNvPr>
          <p:cNvPicPr>
            <a:picLocks noChangeAspect="1"/>
          </p:cNvPicPr>
          <p:nvPr/>
        </p:nvPicPr>
        <p:blipFill rotWithShape="1">
          <a:blip r:embed="rId2"/>
          <a:srcRect t="40417"/>
          <a:stretch/>
        </p:blipFill>
        <p:spPr>
          <a:xfrm>
            <a:off x="1213977" y="2131219"/>
            <a:ext cx="5420186" cy="30170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F4485134-65F5-1831-08CE-329AD51C5DB0}"/>
              </a:ext>
            </a:extLst>
          </p:cNvPr>
          <p:cNvPicPr>
            <a:picLocks noChangeAspect="1"/>
          </p:cNvPicPr>
          <p:nvPr/>
        </p:nvPicPr>
        <p:blipFill>
          <a:blip r:embed="rId3"/>
          <a:stretch>
            <a:fillRect/>
          </a:stretch>
        </p:blipFill>
        <p:spPr>
          <a:xfrm>
            <a:off x="6881813" y="1819275"/>
            <a:ext cx="5013099" cy="49958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8443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EF3BC-2CF8-3B90-F34D-85B985A5B843}"/>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7EE61B0A-CEA3-C1FA-649A-BD1512BA3CC7}"/>
              </a:ext>
            </a:extLst>
          </p:cNvPr>
          <p:cNvPicPr>
            <a:picLocks noGrp="1" noChangeAspect="1"/>
          </p:cNvPicPr>
          <p:nvPr>
            <p:ph idx="1"/>
          </p:nvPr>
        </p:nvPicPr>
        <p:blipFill>
          <a:blip r:embed="rId2"/>
          <a:stretch>
            <a:fillRect/>
          </a:stretch>
        </p:blipFill>
        <p:spPr>
          <a:xfrm>
            <a:off x="52389" y="0"/>
            <a:ext cx="6196011" cy="1895200"/>
          </a:xfrm>
          <a:prstGeom prst="rect">
            <a:avLst/>
          </a:prstGeom>
        </p:spPr>
      </p:pic>
      <p:pic>
        <p:nvPicPr>
          <p:cNvPr id="6" name="Picture 5">
            <a:extLst>
              <a:ext uri="{FF2B5EF4-FFF2-40B4-BE49-F238E27FC236}">
                <a16:creationId xmlns:a16="http://schemas.microsoft.com/office/drawing/2014/main" id="{EC90B450-1EE4-F071-3ADD-E6CE8AA6AFBB}"/>
              </a:ext>
            </a:extLst>
          </p:cNvPr>
          <p:cNvPicPr>
            <a:picLocks noChangeAspect="1"/>
          </p:cNvPicPr>
          <p:nvPr/>
        </p:nvPicPr>
        <p:blipFill rotWithShape="1">
          <a:blip r:embed="rId3"/>
          <a:srcRect b="16528"/>
          <a:stretch/>
        </p:blipFill>
        <p:spPr>
          <a:xfrm>
            <a:off x="123825" y="1895200"/>
            <a:ext cx="5972175" cy="4262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D307F70-46CD-2E5D-D50C-9C58249CC695}"/>
              </a:ext>
            </a:extLst>
          </p:cNvPr>
          <p:cNvPicPr>
            <a:picLocks noChangeAspect="1"/>
          </p:cNvPicPr>
          <p:nvPr/>
        </p:nvPicPr>
        <p:blipFill>
          <a:blip r:embed="rId4"/>
          <a:stretch>
            <a:fillRect/>
          </a:stretch>
        </p:blipFill>
        <p:spPr>
          <a:xfrm>
            <a:off x="6319837" y="242887"/>
            <a:ext cx="5472114"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1522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0C3F-CC9E-2F86-3EF7-04C226753CF4}"/>
              </a:ext>
            </a:extLst>
          </p:cNvPr>
          <p:cNvSpPr>
            <a:spLocks noGrp="1"/>
          </p:cNvSpPr>
          <p:nvPr>
            <p:ph type="title"/>
          </p:nvPr>
        </p:nvSpPr>
        <p:spPr>
          <a:xfrm>
            <a:off x="1097280" y="286603"/>
            <a:ext cx="10058400" cy="702303"/>
          </a:xfrm>
        </p:spPr>
        <p:txBody>
          <a:bodyPr>
            <a:normAutofit fontScale="90000"/>
          </a:bodyPr>
          <a:lstStyle/>
          <a:p>
            <a:r>
              <a:rPr lang="en-GB" sz="2800" b="1" dirty="0"/>
              <a:t>change of capacitance with change in area can be employed for measurement of angular displacement</a:t>
            </a:r>
            <a:endParaRPr lang="en-IN" sz="2800" b="1" dirty="0"/>
          </a:p>
        </p:txBody>
      </p:sp>
      <p:pic>
        <p:nvPicPr>
          <p:cNvPr id="5" name="Content Placeholder 4">
            <a:extLst>
              <a:ext uri="{FF2B5EF4-FFF2-40B4-BE49-F238E27FC236}">
                <a16:creationId xmlns:a16="http://schemas.microsoft.com/office/drawing/2014/main" id="{C5B78B9E-0DAA-A6B8-BA13-9262B0333791}"/>
              </a:ext>
            </a:extLst>
          </p:cNvPr>
          <p:cNvPicPr>
            <a:picLocks noGrp="1" noChangeAspect="1"/>
          </p:cNvPicPr>
          <p:nvPr>
            <p:ph idx="1"/>
          </p:nvPr>
        </p:nvPicPr>
        <p:blipFill>
          <a:blip r:embed="rId2"/>
          <a:stretch>
            <a:fillRect/>
          </a:stretch>
        </p:blipFill>
        <p:spPr>
          <a:xfrm>
            <a:off x="396316" y="1076048"/>
            <a:ext cx="5437747" cy="21481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470402D-E908-9291-6DEF-F1B937D6857B}"/>
              </a:ext>
            </a:extLst>
          </p:cNvPr>
          <p:cNvPicPr>
            <a:picLocks noChangeAspect="1"/>
          </p:cNvPicPr>
          <p:nvPr/>
        </p:nvPicPr>
        <p:blipFill>
          <a:blip r:embed="rId3"/>
          <a:stretch>
            <a:fillRect/>
          </a:stretch>
        </p:blipFill>
        <p:spPr>
          <a:xfrm>
            <a:off x="6505455" y="898407"/>
            <a:ext cx="4527337" cy="5672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C8DA456E-CF0F-3D72-BF0E-EB1E0AB80FF4}"/>
              </a:ext>
            </a:extLst>
          </p:cNvPr>
          <p:cNvSpPr txBox="1"/>
          <p:nvPr/>
        </p:nvSpPr>
        <p:spPr>
          <a:xfrm>
            <a:off x="500062" y="4052799"/>
            <a:ext cx="6096000" cy="1477328"/>
          </a:xfrm>
          <a:prstGeom prst="rect">
            <a:avLst/>
          </a:prstGeom>
          <a:noFill/>
        </p:spPr>
        <p:txBody>
          <a:bodyPr wrap="square">
            <a:spAutoFit/>
          </a:bodyPr>
          <a:lstStyle/>
          <a:p>
            <a:r>
              <a:rPr lang="en-GB" dirty="0">
                <a:solidFill>
                  <a:schemeClr val="accent2">
                    <a:lumMod val="75000"/>
                  </a:schemeClr>
                </a:solidFill>
              </a:rPr>
              <a:t>The variation of capacitance with angular displacement is linear. </a:t>
            </a:r>
          </a:p>
          <a:p>
            <a:r>
              <a:rPr lang="en-GB" dirty="0">
                <a:solidFill>
                  <a:srgbClr val="7030A0"/>
                </a:solidFill>
              </a:rPr>
              <a:t>It should be understood that the above, mentioned capacitive transducer can be used for a maximum angular displacement of 180°. </a:t>
            </a:r>
            <a:endParaRPr lang="en-IN" dirty="0">
              <a:solidFill>
                <a:srgbClr val="7030A0"/>
              </a:solidFill>
            </a:endParaRPr>
          </a:p>
        </p:txBody>
      </p:sp>
    </p:spTree>
    <p:extLst>
      <p:ext uri="{BB962C8B-B14F-4D97-AF65-F5344CB8AC3E}">
        <p14:creationId xmlns:p14="http://schemas.microsoft.com/office/powerpoint/2010/main" val="1751645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FD94-5FAD-3C7F-29D8-69D75D38B6D1}"/>
              </a:ext>
            </a:extLst>
          </p:cNvPr>
          <p:cNvSpPr>
            <a:spLocks noGrp="1"/>
          </p:cNvSpPr>
          <p:nvPr>
            <p:ph type="title"/>
          </p:nvPr>
        </p:nvSpPr>
        <p:spPr/>
        <p:txBody>
          <a:bodyPr>
            <a:normAutofit/>
          </a:bodyPr>
          <a:lstStyle/>
          <a:p>
            <a:r>
              <a:rPr lang="en-GB" sz="3100" b="1" dirty="0"/>
              <a:t>2.Transducers Using Change in Distance between Plates</a:t>
            </a:r>
            <a:br>
              <a:rPr lang="en-GB" dirty="0"/>
            </a:br>
            <a:endParaRPr lang="en-IN" dirty="0"/>
          </a:p>
        </p:txBody>
      </p:sp>
      <p:sp>
        <p:nvSpPr>
          <p:cNvPr id="3" name="Content Placeholder 2">
            <a:extLst>
              <a:ext uri="{FF2B5EF4-FFF2-40B4-BE49-F238E27FC236}">
                <a16:creationId xmlns:a16="http://schemas.microsoft.com/office/drawing/2014/main" id="{2A7DD8B5-3858-6AE4-505A-0AF80B2B52BF}"/>
              </a:ext>
            </a:extLst>
          </p:cNvPr>
          <p:cNvSpPr>
            <a:spLocks noGrp="1"/>
          </p:cNvSpPr>
          <p:nvPr>
            <p:ph idx="1"/>
          </p:nvPr>
        </p:nvSpPr>
        <p:spPr>
          <a:xfrm>
            <a:off x="1097280" y="1831666"/>
            <a:ext cx="10058400" cy="4023360"/>
          </a:xfrm>
        </p:spPr>
        <p:txBody>
          <a:bodyPr/>
          <a:lstStyle/>
          <a:p>
            <a:pPr>
              <a:buFont typeface="Wingdings" panose="05000000000000000000" pitchFamily="2" charset="2"/>
              <a:buChar char="v"/>
            </a:pPr>
            <a:r>
              <a:rPr lang="en-GB" dirty="0"/>
              <a:t>capacitive transducer utilizing the effect of change of capacitance with change in distance between the two plates. </a:t>
            </a:r>
          </a:p>
          <a:p>
            <a:pPr>
              <a:buFont typeface="Wingdings" panose="05000000000000000000" pitchFamily="2" charset="2"/>
              <a:buChar char="v"/>
            </a:pPr>
            <a:r>
              <a:rPr lang="en-GB" dirty="0">
                <a:solidFill>
                  <a:srgbClr val="7030A0"/>
                </a:solidFill>
              </a:rPr>
              <a:t>One is a fixed plate and the displacement to be measured is applied to the other plate which is movable. Since, the capacitance, C, varies inversely as the distance d; between the plates.</a:t>
            </a:r>
          </a:p>
          <a:p>
            <a:pPr>
              <a:buFont typeface="Wingdings" panose="05000000000000000000" pitchFamily="2" charset="2"/>
              <a:buChar char="v"/>
            </a:pPr>
            <a:endParaRPr lang="en-IN" dirty="0">
              <a:solidFill>
                <a:srgbClr val="7030A0"/>
              </a:solidFill>
            </a:endParaRPr>
          </a:p>
        </p:txBody>
      </p:sp>
      <p:pic>
        <p:nvPicPr>
          <p:cNvPr id="5" name="Picture 4">
            <a:extLst>
              <a:ext uri="{FF2B5EF4-FFF2-40B4-BE49-F238E27FC236}">
                <a16:creationId xmlns:a16="http://schemas.microsoft.com/office/drawing/2014/main" id="{CAC9A8B7-BA21-8977-B756-EFEAC1EBE4EA}"/>
              </a:ext>
            </a:extLst>
          </p:cNvPr>
          <p:cNvPicPr>
            <a:picLocks noChangeAspect="1"/>
          </p:cNvPicPr>
          <p:nvPr/>
        </p:nvPicPr>
        <p:blipFill rotWithShape="1">
          <a:blip r:embed="rId2"/>
          <a:srcRect t="10514" r="25646" b="-7250"/>
          <a:stretch/>
        </p:blipFill>
        <p:spPr>
          <a:xfrm>
            <a:off x="2382129" y="3263052"/>
            <a:ext cx="6084482" cy="5802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63151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E4F2-AC22-9BB6-9B96-D92265E95804}"/>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9E8DD5BF-90E9-B5BC-E89A-1200E6CE560E}"/>
              </a:ext>
            </a:extLst>
          </p:cNvPr>
          <p:cNvPicPr>
            <a:picLocks noGrp="1" noChangeAspect="1"/>
          </p:cNvPicPr>
          <p:nvPr>
            <p:ph idx="1"/>
          </p:nvPr>
        </p:nvPicPr>
        <p:blipFill>
          <a:blip r:embed="rId2"/>
          <a:stretch>
            <a:fillRect/>
          </a:stretch>
        </p:blipFill>
        <p:spPr>
          <a:xfrm>
            <a:off x="1036320" y="486386"/>
            <a:ext cx="4534486" cy="5018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FA22AF5-1C41-340C-8D68-7C24C76E42E7}"/>
              </a:ext>
            </a:extLst>
          </p:cNvPr>
          <p:cNvPicPr>
            <a:picLocks noChangeAspect="1"/>
          </p:cNvPicPr>
          <p:nvPr/>
        </p:nvPicPr>
        <p:blipFill rotWithShape="1">
          <a:blip r:embed="rId3"/>
          <a:srcRect l="34192"/>
          <a:stretch/>
        </p:blipFill>
        <p:spPr>
          <a:xfrm>
            <a:off x="6222609" y="400929"/>
            <a:ext cx="5111262" cy="2182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7617959A-9004-74B6-F68E-AB21E4910BAF}"/>
              </a:ext>
            </a:extLst>
          </p:cNvPr>
          <p:cNvSpPr txBox="1"/>
          <p:nvPr/>
        </p:nvSpPr>
        <p:spPr>
          <a:xfrm>
            <a:off x="6016283" y="2887788"/>
            <a:ext cx="6096000" cy="3693319"/>
          </a:xfrm>
          <a:prstGeom prst="rect">
            <a:avLst/>
          </a:prstGeom>
          <a:noFill/>
        </p:spPr>
        <p:txBody>
          <a:bodyPr wrap="square">
            <a:spAutoFit/>
          </a:bodyPr>
          <a:lstStyle/>
          <a:p>
            <a:pPr marL="285750" indent="-285750">
              <a:buFont typeface="Arial" panose="020B0604020202020204" pitchFamily="34" charset="0"/>
              <a:buChar char="•"/>
            </a:pPr>
            <a:r>
              <a:rPr lang="en-GB" dirty="0"/>
              <a:t>Figure shows an arrangement for measurement of linear displacement.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displacement when applied to the cantilever type spring plate moves it towards the second plate decreasing the distance.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increases the capacitance of the capacitor.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 is clear that the capacitance of air dielectric capacitor does not vary linearly with change in distance between the plates and therefore, this arrangement is fundamentally non-linear.</a:t>
            </a:r>
            <a:endParaRPr lang="en-IN" dirty="0"/>
          </a:p>
        </p:txBody>
      </p:sp>
    </p:spTree>
    <p:extLst>
      <p:ext uri="{BB962C8B-B14F-4D97-AF65-F5344CB8AC3E}">
        <p14:creationId xmlns:p14="http://schemas.microsoft.com/office/powerpoint/2010/main" val="426042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047665-C395-5BF1-5F18-1DB449F29377}"/>
              </a:ext>
            </a:extLst>
          </p:cNvPr>
          <p:cNvSpPr>
            <a:spLocks noGrp="1"/>
          </p:cNvSpPr>
          <p:nvPr>
            <p:ph idx="1"/>
          </p:nvPr>
        </p:nvSpPr>
        <p:spPr>
          <a:xfrm>
            <a:off x="1097280" y="1845734"/>
            <a:ext cx="4947138" cy="4023360"/>
          </a:xfrm>
        </p:spPr>
        <p:txBody>
          <a:bodyPr>
            <a:normAutofit fontScale="85000" lnSpcReduction="20000"/>
          </a:bodyPr>
          <a:lstStyle/>
          <a:p>
            <a:pPr>
              <a:buFont typeface="Wingdings" panose="05000000000000000000" pitchFamily="2" charset="2"/>
              <a:buChar char="v"/>
            </a:pPr>
            <a:r>
              <a:rPr lang="en-GB" dirty="0"/>
              <a:t>Two silvered quartz diaphragms form a capacitor as shown in Fig. </a:t>
            </a:r>
          </a:p>
          <a:p>
            <a:pPr>
              <a:buFont typeface="Wingdings" panose="05000000000000000000" pitchFamily="2" charset="2"/>
              <a:buChar char="v"/>
            </a:pPr>
            <a:r>
              <a:rPr lang="en-GB" dirty="0">
                <a:solidFill>
                  <a:srgbClr val="7030A0"/>
                </a:solidFill>
              </a:rPr>
              <a:t>The displacement of these diaphragms varies the capacitance of this capacitive transducer. </a:t>
            </a:r>
          </a:p>
          <a:p>
            <a:pPr>
              <a:buFont typeface="Wingdings" panose="05000000000000000000" pitchFamily="2" charset="2"/>
              <a:buChar char="v"/>
            </a:pPr>
            <a:r>
              <a:rPr lang="en-GB" dirty="0"/>
              <a:t>This type of a transducer forms a pressure gauge which works very satisfactorily. </a:t>
            </a:r>
          </a:p>
          <a:p>
            <a:pPr>
              <a:buFont typeface="Wingdings" panose="05000000000000000000" pitchFamily="2" charset="2"/>
              <a:buChar char="v"/>
            </a:pPr>
            <a:r>
              <a:rPr lang="en-GB" dirty="0">
                <a:solidFill>
                  <a:srgbClr val="7030A0"/>
                </a:solidFill>
              </a:rPr>
              <a:t>If the pressure is reduced to perfect vacuum between the diaphragms, the transducer measures the absolute pressure of the surrounding medium. </a:t>
            </a:r>
          </a:p>
          <a:p>
            <a:pPr>
              <a:buFont typeface="Wingdings" panose="05000000000000000000" pitchFamily="2" charset="2"/>
              <a:buChar char="v"/>
            </a:pPr>
            <a:endParaRPr lang="en-GB" dirty="0"/>
          </a:p>
          <a:p>
            <a:pPr>
              <a:buFont typeface="Wingdings" panose="05000000000000000000" pitchFamily="2" charset="2"/>
              <a:buChar char="v"/>
            </a:pPr>
            <a:r>
              <a:rPr lang="en-GB" dirty="0"/>
              <a:t>Quartz is used because it has a very low mechanical hysteresis. </a:t>
            </a:r>
          </a:p>
          <a:p>
            <a:pPr>
              <a:buFont typeface="Wingdings" panose="05000000000000000000" pitchFamily="2" charset="2"/>
              <a:buChar char="v"/>
            </a:pPr>
            <a:r>
              <a:rPr lang="en-GB" dirty="0">
                <a:solidFill>
                  <a:srgbClr val="7030A0"/>
                </a:solidFill>
              </a:rPr>
              <a:t>The disadvantage of this type of transducer is that it has high temperature co-efficient.</a:t>
            </a:r>
            <a:endParaRPr lang="en-IN" dirty="0">
              <a:solidFill>
                <a:srgbClr val="7030A0"/>
              </a:solidFill>
            </a:endParaRPr>
          </a:p>
        </p:txBody>
      </p:sp>
      <p:pic>
        <p:nvPicPr>
          <p:cNvPr id="4" name="Picture 3">
            <a:extLst>
              <a:ext uri="{FF2B5EF4-FFF2-40B4-BE49-F238E27FC236}">
                <a16:creationId xmlns:a16="http://schemas.microsoft.com/office/drawing/2014/main" id="{D1A0B453-4FCA-6670-97B3-0D207BF01C16}"/>
              </a:ext>
            </a:extLst>
          </p:cNvPr>
          <p:cNvPicPr>
            <a:picLocks noChangeAspect="1"/>
          </p:cNvPicPr>
          <p:nvPr/>
        </p:nvPicPr>
        <p:blipFill>
          <a:blip r:embed="rId2"/>
          <a:stretch>
            <a:fillRect/>
          </a:stretch>
        </p:blipFill>
        <p:spPr>
          <a:xfrm>
            <a:off x="6544330" y="1737360"/>
            <a:ext cx="4505334" cy="3468925"/>
          </a:xfrm>
          <a:prstGeom prst="rect">
            <a:avLst/>
          </a:prstGeom>
        </p:spPr>
      </p:pic>
    </p:spTree>
    <p:extLst>
      <p:ext uri="{BB962C8B-B14F-4D97-AF65-F5344CB8AC3E}">
        <p14:creationId xmlns:p14="http://schemas.microsoft.com/office/powerpoint/2010/main" val="70303296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1184</TotalTime>
  <Words>904</Words>
  <Application>Microsoft Office PowerPoint</Application>
  <PresentationFormat>Widescreen</PresentationFormat>
  <Paragraphs>60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Retrospect</vt:lpstr>
      <vt:lpstr>UNIT 3</vt:lpstr>
      <vt:lpstr>Capacitive transducer </vt:lpstr>
      <vt:lpstr>1.variable Capacitive transducer  </vt:lpstr>
      <vt:lpstr>  Transducers Using Change in Area of Plates</vt:lpstr>
      <vt:lpstr>PowerPoint Presentation</vt:lpstr>
      <vt:lpstr>change of capacitance with change in area can be employed for measurement of angular displacement</vt:lpstr>
      <vt:lpstr>2.Transducers Using Change in Distance between Plates </vt:lpstr>
      <vt:lpstr>PowerPoint Presentation</vt:lpstr>
      <vt:lpstr>PowerPoint Presentation</vt:lpstr>
      <vt:lpstr>PowerPoint Presentation</vt:lpstr>
      <vt:lpstr>Differential Arrangement</vt:lpstr>
      <vt:lpstr>PowerPoint Presentation</vt:lpstr>
      <vt:lpstr>3. Variation of Dielectric Constant for Measurement of Displacement </vt:lpstr>
      <vt:lpstr>Variation of Dielectric Constant for Measurement of Liquid Level </vt:lpstr>
      <vt:lpstr>Frequency Response of Capacitive Transducers</vt:lpstr>
      <vt:lpstr>PowerPoint Presentation</vt:lpstr>
      <vt:lpstr> Disadvantages of Capacitive Transducers</vt:lpstr>
      <vt:lpstr>CAPACITIVE TOUCH SENSORS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Sudha Rani</dc:creator>
  <cp:lastModifiedBy>Sudha Rani</cp:lastModifiedBy>
  <cp:revision>30</cp:revision>
  <dcterms:created xsi:type="dcterms:W3CDTF">2024-03-22T09:35:48Z</dcterms:created>
  <dcterms:modified xsi:type="dcterms:W3CDTF">2024-03-27T10:37:34Z</dcterms:modified>
</cp:coreProperties>
</file>